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415" r:id="rId4"/>
    <p:sldId id="418" r:id="rId5"/>
    <p:sldId id="419" r:id="rId6"/>
    <p:sldId id="416" r:id="rId7"/>
    <p:sldId id="417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2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85979" autoAdjust="0"/>
  </p:normalViewPr>
  <p:slideViewPr>
    <p:cSldViewPr snapToGrid="0">
      <p:cViewPr varScale="1">
        <p:scale>
          <a:sx n="68" d="100"/>
          <a:sy n="68" d="100"/>
        </p:scale>
        <p:origin x="642" y="5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36" Type="http://schemas.openxmlformats.org/officeDocument/2006/relationships/tableStyles" Target="tableStyles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将正值的 </a:t>
            </a:r>
            <a:r>
              <a:rPr lang="en-US" altLang="zh-CN" dirty="0"/>
              <a:t>Amplitude </a:t>
            </a:r>
            <a:r>
              <a:rPr lang="zh-CN" altLang="en-US" dirty="0"/>
              <a:t>映射到 </a:t>
            </a:r>
            <a:r>
              <a:rPr lang="en-US" altLang="zh-CN" dirty="0"/>
              <a:t>0-100%</a:t>
            </a:r>
            <a:r>
              <a:rPr lang="zh-CN" altLang="en-US" dirty="0"/>
              <a:t>。按照对应的强度驱动马达</a:t>
            </a:r>
            <a:r>
              <a:rPr lang="en-US" altLang="zh-CN" dirty="0"/>
              <a:t>/</a:t>
            </a:r>
            <a:r>
              <a:rPr lang="zh-CN" altLang="en-US" dirty="0"/>
              <a:t>红色灯光，</a:t>
            </a:r>
            <a:endParaRPr lang="en-US" altLang="zh-CN" dirty="0"/>
          </a:p>
          <a:p>
            <a:r>
              <a:rPr lang="en-US" altLang="zh-CN" dirty="0"/>
              <a:t>Amplitude</a:t>
            </a:r>
            <a:r>
              <a:rPr lang="zh-CN" altLang="en-US" dirty="0"/>
              <a:t>为负值的时候停止了震动，闪蓝光。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直接控制电压，没用到</a:t>
            </a:r>
            <a:r>
              <a:rPr lang="en-US" altLang="zh-CN" dirty="0"/>
              <a:t>DAC Board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在我的理解里</a:t>
            </a:r>
            <a:endParaRPr lang="en-US" altLang="zh-CN" dirty="0"/>
          </a:p>
          <a:p>
            <a:r>
              <a:rPr lang="zh-CN" altLang="en-US" dirty="0"/>
              <a:t>实际上我们希望用</a:t>
            </a:r>
            <a:r>
              <a:rPr lang="en-US" altLang="zh-CN" dirty="0" err="1"/>
              <a:t>BedDot</a:t>
            </a:r>
            <a:r>
              <a:rPr lang="zh-CN" altLang="en-US" dirty="0"/>
              <a:t>接收到类似于</a:t>
            </a:r>
            <a:r>
              <a:rPr lang="en-US" altLang="zh-CN" dirty="0"/>
              <a:t>BSG</a:t>
            </a:r>
            <a:r>
              <a:rPr lang="zh-CN" altLang="en-US" dirty="0"/>
              <a:t>的模拟信号</a:t>
            </a:r>
            <a:endParaRPr lang="en-US" altLang="zh-CN" dirty="0"/>
          </a:p>
          <a:p>
            <a:r>
              <a:rPr lang="zh-CN" altLang="en-US" dirty="0"/>
              <a:t>马达具体是如何震动的，是不是需要一点一点的</a:t>
            </a:r>
            <a:r>
              <a:rPr lang="en-US" altLang="zh-CN" dirty="0"/>
              <a:t>try</a:t>
            </a:r>
            <a:r>
              <a:rPr lang="zh-CN" altLang="en-US" dirty="0"/>
              <a:t>。然后不停的改变马达震动的模式，直到接受到的模拟信号是符合预期的。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接收到</a:t>
            </a:r>
            <a:r>
              <a:rPr lang="en-US" altLang="zh-CN" dirty="0"/>
              <a:t>BSG</a:t>
            </a:r>
            <a:r>
              <a:rPr lang="zh-CN" altLang="en-US" dirty="0"/>
              <a:t>信号的 电机的震动模式 是逐渐</a:t>
            </a:r>
            <a:r>
              <a:rPr lang="en-US" altLang="zh-CN" dirty="0"/>
              <a:t>try</a:t>
            </a:r>
            <a:r>
              <a:rPr lang="zh-CN" altLang="en-US" dirty="0"/>
              <a:t>出来的。还是有办法通过已有的</a:t>
            </a:r>
            <a:r>
              <a:rPr lang="en-US" altLang="zh-CN" dirty="0"/>
              <a:t>BSG</a:t>
            </a:r>
            <a:r>
              <a:rPr lang="zh-CN" altLang="en-US" dirty="0"/>
              <a:t>信号直接转换或者反推出来？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061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883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354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038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72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ndex.carepulse.cn/home/inde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2024.04.08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1" y="621950"/>
            <a:ext cx="90420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 panose="020B0609020204030204" pitchFamily="49" charset="0"/>
              </a:rPr>
              <a:t>Outline</a:t>
            </a:r>
            <a:endParaRPr sz="3200" b="1" dirty="0">
              <a:latin typeface="Consolas" panose="020B0609020204030204" pitchFamily="49" charset="0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653296" y="2607159"/>
            <a:ext cx="488540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Arrhythmia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Paper Writing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589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eartbeat Simulator</a:t>
            </a:r>
            <a:endParaRPr lang="zh-CN" altLang="en-US" sz="1800" dirty="0"/>
          </a:p>
        </p:txBody>
      </p:sp>
      <p:pic>
        <p:nvPicPr>
          <p:cNvPr id="4" name="ECG_Simulator">
            <a:hlinkClick r:id="" action="ppaction://media"/>
            <a:extLst>
              <a:ext uri="{FF2B5EF4-FFF2-40B4-BE49-F238E27FC236}">
                <a16:creationId xmlns:a16="http://schemas.microsoft.com/office/drawing/2014/main" id="{866CFBC4-FB68-94AA-FAB2-E12CE05496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138" y="515753"/>
            <a:ext cx="3429000" cy="609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5A3B56-1632-9D75-7950-EA33887C7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719" y="515753"/>
            <a:ext cx="8284611" cy="11518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5A76C5-D40C-797E-AE25-1FE790747324}"/>
              </a:ext>
            </a:extLst>
          </p:cNvPr>
          <p:cNvSpPr txBox="1"/>
          <p:nvPr/>
        </p:nvSpPr>
        <p:spPr>
          <a:xfrm>
            <a:off x="3975018" y="2246738"/>
            <a:ext cx="81143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</a:rPr>
              <a:t>Map positive amplitudes to a range of 0-100% and drive the motor/red light accordingly in terms of intensity. When amplitude is negative, stop vibration and flash blue light. Control voltage directly without using a DAC Board.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endParaRPr lang="zh-CN" altLang="en-US" sz="1800" dirty="0">
              <a:latin typeface="Consolas" panose="020B0609020204030204" pitchFamily="49" charset="0"/>
            </a:endParaRPr>
          </a:p>
          <a:p>
            <a:r>
              <a:rPr lang="zh-CN" altLang="en-US" sz="1800" dirty="0">
                <a:latin typeface="Consolas" panose="020B0609020204030204" pitchFamily="49" charset="0"/>
              </a:rPr>
              <a:t>In my understanding, we aim for BedDot to receive </a:t>
            </a:r>
            <a:r>
              <a:rPr lang="en-US" altLang="zh-CN" sz="1800" dirty="0">
                <a:latin typeface="Consolas" panose="020B0609020204030204" pitchFamily="49" charset="0"/>
              </a:rPr>
              <a:t>simulated</a:t>
            </a:r>
            <a:r>
              <a:rPr lang="zh-CN" altLang="en-US" sz="1800" dirty="0">
                <a:latin typeface="Consolas" panose="020B0609020204030204" pitchFamily="49" charset="0"/>
              </a:rPr>
              <a:t> signals similar to BSG. The specific vibration pattern of the motor might require trial</a:t>
            </a:r>
            <a:r>
              <a:rPr lang="en-US" altLang="zh-CN" sz="1800" dirty="0">
                <a:latin typeface="Consolas" panose="020B0609020204030204" pitchFamily="49" charset="0"/>
              </a:rPr>
              <a:t>s</a:t>
            </a:r>
            <a:r>
              <a:rPr lang="zh-CN" altLang="en-US" sz="1800" dirty="0">
                <a:latin typeface="Consolas" panose="020B0609020204030204" pitchFamily="49" charset="0"/>
              </a:rPr>
              <a:t>. 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zh-CN" altLang="en-US" sz="1800" dirty="0">
                <a:latin typeface="Consolas" panose="020B0609020204030204" pitchFamily="49" charset="0"/>
              </a:rPr>
              <a:t>Is there a way to directly convert or deduce the vibration pattern of the motor from existing BSG signals?</a:t>
            </a:r>
          </a:p>
        </p:txBody>
      </p:sp>
    </p:spTree>
    <p:extLst>
      <p:ext uri="{BB962C8B-B14F-4D97-AF65-F5344CB8AC3E}">
        <p14:creationId xmlns:p14="http://schemas.microsoft.com/office/powerpoint/2010/main" val="123108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893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AFib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500DE-C0DC-9626-58B5-76223E5C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30" y="651778"/>
            <a:ext cx="9982942" cy="33781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FBE22B-CC14-3327-B54F-1B4896D11077}"/>
              </a:ext>
            </a:extLst>
          </p:cNvPr>
          <p:cNvSpPr txBox="1"/>
          <p:nvPr/>
        </p:nvSpPr>
        <p:spPr>
          <a:xfrm>
            <a:off x="230979" y="5898445"/>
            <a:ext cx="11551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2023. </a:t>
            </a:r>
            <a:r>
              <a:rPr lang="en-US" altLang="zh-CN" dirty="0" err="1">
                <a:latin typeface="Consolas" panose="020B0609020204030204" pitchFamily="49" charset="0"/>
              </a:rPr>
              <a:t>Carepulse</a:t>
            </a:r>
            <a:r>
              <a:rPr lang="en-US" altLang="zh-CN" dirty="0">
                <a:latin typeface="Consolas" panose="020B0609020204030204" pitchFamily="49" charset="0"/>
              </a:rPr>
              <a:t> Patch. </a:t>
            </a:r>
            <a:r>
              <a:rPr lang="en-US" altLang="zh-CN" dirty="0">
                <a:latin typeface="Consolas" panose="020B0609020204030204" pitchFamily="49" charset="0"/>
                <a:hlinkClick r:id="rId4"/>
              </a:rPr>
              <a:t>https://index.carepulse.cn/home/index.html</a:t>
            </a:r>
            <a:r>
              <a:rPr lang="en-US" altLang="zh-CN" dirty="0">
                <a:latin typeface="Consolas" panose="020B0609020204030204" pitchFamily="49" charset="0"/>
              </a:rPr>
              <a:t> . Accessed July 4, 2023.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732C7F-17FF-814B-0173-463E8F29B5CB}"/>
              </a:ext>
            </a:extLst>
          </p:cNvPr>
          <p:cNvSpPr txBox="1"/>
          <p:nvPr/>
        </p:nvSpPr>
        <p:spPr>
          <a:xfrm>
            <a:off x="230979" y="4801850"/>
            <a:ext cx="115514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Langcheng</a:t>
            </a:r>
            <a:r>
              <a:rPr lang="en-US" altLang="zh-CN" dirty="0">
                <a:latin typeface="Consolas" panose="020B0609020204030204" pitchFamily="49" charset="0"/>
              </a:rPr>
              <a:t> Zhao, Rui Lyu, Qi Lin, </a:t>
            </a:r>
            <a:r>
              <a:rPr lang="en-US" altLang="zh-CN" dirty="0" err="1">
                <a:latin typeface="Consolas" panose="020B0609020204030204" pitchFamily="49" charset="0"/>
              </a:rPr>
              <a:t>Anfu</a:t>
            </a:r>
            <a:r>
              <a:rPr lang="en-US" altLang="zh-CN" dirty="0">
                <a:latin typeface="Consolas" panose="020B0609020204030204" pitchFamily="49" charset="0"/>
              </a:rPr>
              <a:t> Zhou, </a:t>
            </a:r>
            <a:r>
              <a:rPr lang="en-US" altLang="zh-CN" dirty="0" err="1">
                <a:latin typeface="Consolas" panose="020B0609020204030204" pitchFamily="49" charset="0"/>
              </a:rPr>
              <a:t>Huanhuan</a:t>
            </a:r>
            <a:r>
              <a:rPr lang="en-US" altLang="zh-CN" dirty="0">
                <a:latin typeface="Consolas" panose="020B0609020204030204" pitchFamily="49" charset="0"/>
              </a:rPr>
              <a:t> Zhang, Huadong Ma, </a:t>
            </a:r>
            <a:r>
              <a:rPr lang="en-US" altLang="zh-CN" dirty="0" err="1">
                <a:latin typeface="Consolas" panose="020B0609020204030204" pitchFamily="49" charset="0"/>
              </a:rPr>
              <a:t>Jingjia</a:t>
            </a:r>
            <a:r>
              <a:rPr lang="en-US" altLang="zh-CN" dirty="0">
                <a:latin typeface="Consolas" panose="020B0609020204030204" pitchFamily="49" charset="0"/>
              </a:rPr>
              <a:t> Wang, </a:t>
            </a:r>
            <a:r>
              <a:rPr lang="en-US" altLang="zh-CN" dirty="0" err="1">
                <a:latin typeface="Consolas" panose="020B0609020204030204" pitchFamily="49" charset="0"/>
              </a:rPr>
              <a:t>Chunli</a:t>
            </a:r>
            <a:r>
              <a:rPr lang="en-US" altLang="zh-CN" dirty="0">
                <a:latin typeface="Consolas" panose="020B0609020204030204" pitchFamily="49" charset="0"/>
              </a:rPr>
              <a:t> Shao, and Yida Tang. 2024. </a:t>
            </a:r>
            <a:r>
              <a:rPr lang="en-US" altLang="zh-CN" dirty="0" err="1">
                <a:latin typeface="Consolas" panose="020B0609020204030204" pitchFamily="49" charset="0"/>
              </a:rPr>
              <a:t>mmArrhythmia</a:t>
            </a:r>
            <a:r>
              <a:rPr lang="en-US" altLang="zh-CN" dirty="0">
                <a:latin typeface="Consolas" panose="020B0609020204030204" pitchFamily="49" charset="0"/>
              </a:rPr>
              <a:t>: Contactless Arrhythmia Detection via </a:t>
            </a:r>
            <a:r>
              <a:rPr lang="en-US" altLang="zh-CN" dirty="0" err="1">
                <a:latin typeface="Consolas" panose="020B0609020204030204" pitchFamily="49" charset="0"/>
              </a:rPr>
              <a:t>mmWave</a:t>
            </a:r>
            <a:r>
              <a:rPr lang="en-US" altLang="zh-CN" dirty="0">
                <a:latin typeface="Consolas" panose="020B0609020204030204" pitchFamily="49" charset="0"/>
              </a:rPr>
              <a:t> Sensing. Proc. ACM Interact. Mob. Wearable Ubiquitous Technol. 8, 1, Article 30 (March 2024), 25 pages. https://doi.org/10.1145/3643549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88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4A995B7-5D83-E438-61E3-9327C5075EE1}"/>
              </a:ext>
            </a:extLst>
          </p:cNvPr>
          <p:cNvSpPr/>
          <p:nvPr/>
        </p:nvSpPr>
        <p:spPr>
          <a:xfrm>
            <a:off x="334327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F036350-8797-6789-BB06-70B3612A7819}"/>
              </a:ext>
            </a:extLst>
          </p:cNvPr>
          <p:cNvSpPr/>
          <p:nvPr/>
        </p:nvSpPr>
        <p:spPr>
          <a:xfrm>
            <a:off x="423862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C589E65-7A32-5317-3E9E-967E8696FD75}"/>
              </a:ext>
            </a:extLst>
          </p:cNvPr>
          <p:cNvSpPr/>
          <p:nvPr/>
        </p:nvSpPr>
        <p:spPr>
          <a:xfrm>
            <a:off x="513397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9BC37FE-3800-1253-A39E-E5637666DCC7}"/>
              </a:ext>
            </a:extLst>
          </p:cNvPr>
          <p:cNvSpPr/>
          <p:nvPr/>
        </p:nvSpPr>
        <p:spPr>
          <a:xfrm>
            <a:off x="602932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5B4B716-60E4-3FEF-0BCC-258DDA8F65ED}"/>
              </a:ext>
            </a:extLst>
          </p:cNvPr>
          <p:cNvSpPr/>
          <p:nvPr/>
        </p:nvSpPr>
        <p:spPr>
          <a:xfrm>
            <a:off x="692467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5F95130-91AE-98BB-BB67-2C14AFE7F785}"/>
              </a:ext>
            </a:extLst>
          </p:cNvPr>
          <p:cNvSpPr/>
          <p:nvPr/>
        </p:nvSpPr>
        <p:spPr>
          <a:xfrm>
            <a:off x="782002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F38347-73BA-2EBC-7796-D0A443A54AF0}"/>
              </a:ext>
            </a:extLst>
          </p:cNvPr>
          <p:cNvCxnSpPr/>
          <p:nvPr/>
        </p:nvCxnSpPr>
        <p:spPr>
          <a:xfrm>
            <a:off x="4600575" y="295515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BA8ABA-89A6-8478-3234-C33917203871}"/>
              </a:ext>
            </a:extLst>
          </p:cNvPr>
          <p:cNvCxnSpPr/>
          <p:nvPr/>
        </p:nvCxnSpPr>
        <p:spPr>
          <a:xfrm>
            <a:off x="3619500" y="297420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E43D26C-BC40-8796-22E8-35BE24F2E0CF}"/>
              </a:ext>
            </a:extLst>
          </p:cNvPr>
          <p:cNvCxnSpPr/>
          <p:nvPr/>
        </p:nvCxnSpPr>
        <p:spPr>
          <a:xfrm>
            <a:off x="5486400" y="295515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FCC9EB-7CEC-7E75-C5CB-60361BA6D066}"/>
              </a:ext>
            </a:extLst>
          </p:cNvPr>
          <p:cNvCxnSpPr/>
          <p:nvPr/>
        </p:nvCxnSpPr>
        <p:spPr>
          <a:xfrm>
            <a:off x="6372225" y="295515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E2FF960-69C3-A8DD-1B2E-7DD3D547B12E}"/>
              </a:ext>
            </a:extLst>
          </p:cNvPr>
          <p:cNvCxnSpPr/>
          <p:nvPr/>
        </p:nvCxnSpPr>
        <p:spPr>
          <a:xfrm>
            <a:off x="7219950" y="2945626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0C5C121-0439-FFC5-0BCF-24172BA49017}"/>
              </a:ext>
            </a:extLst>
          </p:cNvPr>
          <p:cNvCxnSpPr/>
          <p:nvPr/>
        </p:nvCxnSpPr>
        <p:spPr>
          <a:xfrm>
            <a:off x="8162925" y="2926576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AC02B8-3978-94F8-7BB5-81DD97FF9698}"/>
              </a:ext>
            </a:extLst>
          </p:cNvPr>
          <p:cNvCxnSpPr>
            <a:cxnSpLocks/>
          </p:cNvCxnSpPr>
          <p:nvPr/>
        </p:nvCxnSpPr>
        <p:spPr>
          <a:xfrm flipV="1">
            <a:off x="3248025" y="3612376"/>
            <a:ext cx="5467350" cy="285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84BDA6D-6F6B-CB9D-195E-012FB3D70DEE}"/>
              </a:ext>
            </a:extLst>
          </p:cNvPr>
          <p:cNvSpPr txBox="1"/>
          <p:nvPr/>
        </p:nvSpPr>
        <p:spPr>
          <a:xfrm>
            <a:off x="5607553" y="4870083"/>
            <a:ext cx="592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IBI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8FFAEC3-0E39-260C-C318-F7C23D2A3FA3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6199715" y="5023972"/>
            <a:ext cx="903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2D103A8-17F3-EAF1-3E11-7D5B59A2C158}"/>
              </a:ext>
            </a:extLst>
          </p:cNvPr>
          <p:cNvSpPr txBox="1"/>
          <p:nvPr/>
        </p:nvSpPr>
        <p:spPr>
          <a:xfrm>
            <a:off x="7103269" y="4870086"/>
            <a:ext cx="1333500" cy="30777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Model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58D7279-83B9-82AE-17BA-3A4BAD72DE03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V="1">
            <a:off x="8436769" y="5023969"/>
            <a:ext cx="84058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8B65086-C6AC-D4CA-E7B2-4E12D24B52DD}"/>
              </a:ext>
            </a:extLst>
          </p:cNvPr>
          <p:cNvSpPr txBox="1"/>
          <p:nvPr/>
        </p:nvSpPr>
        <p:spPr>
          <a:xfrm>
            <a:off x="9277352" y="4870080"/>
            <a:ext cx="147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Normal / AFib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B242C35-1FA6-5CD5-E922-31ADD7E6C917}"/>
              </a:ext>
            </a:extLst>
          </p:cNvPr>
          <p:cNvCxnSpPr>
            <a:cxnSpLocks/>
          </p:cNvCxnSpPr>
          <p:nvPr/>
        </p:nvCxnSpPr>
        <p:spPr>
          <a:xfrm>
            <a:off x="5853112" y="1764281"/>
            <a:ext cx="11907" cy="70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7A3A0B2-6229-3256-ACF6-82A27A5D59F1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903634" y="3844717"/>
            <a:ext cx="0" cy="102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DDC0B06-B700-E8C7-4EBC-750578DDB83E}"/>
              </a:ext>
            </a:extLst>
          </p:cNvPr>
          <p:cNvSpPr txBox="1"/>
          <p:nvPr/>
        </p:nvSpPr>
        <p:spPr>
          <a:xfrm>
            <a:off x="-1" y="0"/>
            <a:ext cx="928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AFib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977E6E7-C6B3-A168-9F32-49F8ACBFD4D9}"/>
              </a:ext>
            </a:extLst>
          </p:cNvPr>
          <p:cNvSpPr txBox="1"/>
          <p:nvPr/>
        </p:nvSpPr>
        <p:spPr>
          <a:xfrm>
            <a:off x="336739" y="5895449"/>
            <a:ext cx="117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Whether the model is learnable or a set of indicators summarized from existing research depends on the collected simulated data.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5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01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Paper Writing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2F71A-4A8A-862B-3D88-3001F0B00261}"/>
              </a:ext>
            </a:extLst>
          </p:cNvPr>
          <p:cNvSpPr txBox="1"/>
          <p:nvPr/>
        </p:nvSpPr>
        <p:spPr>
          <a:xfrm>
            <a:off x="97240" y="553575"/>
            <a:ext cx="11997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Preprocessing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Professor Xie mentioned that if he reviews the paper, he will definitely raise questions about how to filter the noise signals from the device.</a:t>
            </a:r>
          </a:p>
          <a:p>
            <a:r>
              <a:rPr lang="en-US" altLang="zh-CN" sz="1800" dirty="0">
                <a:latin typeface="Consolas" panose="020B0609020204030204" pitchFamily="49" charset="0"/>
              </a:rPr>
              <a:t>Should we include this? If so, how much space should we allocate for it? Also, would there be any issues if we directly adopt the methods from IoT2023?</a:t>
            </a:r>
          </a:p>
          <a:p>
            <a:endParaRPr lang="en-US" altLang="zh-CN" sz="1800" b="1" dirty="0">
              <a:latin typeface="Consolas" panose="020B0609020204030204" pitchFamily="49" charset="0"/>
            </a:endParaRPr>
          </a:p>
          <a:p>
            <a:endParaRPr lang="en-US" altLang="zh-CN" sz="1800" b="1" dirty="0">
              <a:latin typeface="Consolas" panose="020B0609020204030204" pitchFamily="49" charset="0"/>
            </a:endParaRPr>
          </a:p>
          <a:p>
            <a:r>
              <a:rPr lang="en-US" altLang="zh-CN" sz="1800" b="1" dirty="0">
                <a:latin typeface="Consolas" panose="020B0609020204030204" pitchFamily="49" charset="0"/>
              </a:rPr>
              <a:t>Comparison Experiments</a:t>
            </a:r>
          </a:p>
          <a:p>
            <a:endParaRPr lang="en-US" altLang="zh-CN" sz="1800" b="1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Professor Xie believes that the following experiment is very important.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7B9ED1-43D3-65A2-EA7F-50A5B436E7C3}"/>
              </a:ext>
            </a:extLst>
          </p:cNvPr>
          <p:cNvSpPr/>
          <p:nvPr/>
        </p:nvSpPr>
        <p:spPr>
          <a:xfrm>
            <a:off x="546332" y="3900022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0127DA0-64DD-5147-4663-389E5FD2B6B4}"/>
              </a:ext>
            </a:extLst>
          </p:cNvPr>
          <p:cNvSpPr/>
          <p:nvPr/>
        </p:nvSpPr>
        <p:spPr>
          <a:xfrm>
            <a:off x="979470" y="3986831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163C84-5CA5-9223-1F55-8A83FAF993B0}"/>
              </a:ext>
            </a:extLst>
          </p:cNvPr>
          <p:cNvSpPr/>
          <p:nvPr/>
        </p:nvSpPr>
        <p:spPr>
          <a:xfrm>
            <a:off x="873592" y="4289846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13527B-84DA-3DEE-D383-D132EAE5D61B}"/>
              </a:ext>
            </a:extLst>
          </p:cNvPr>
          <p:cNvSpPr/>
          <p:nvPr/>
        </p:nvSpPr>
        <p:spPr>
          <a:xfrm>
            <a:off x="1335605" y="448235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62DFFF-5BCD-D46B-4E5E-923F8C27B52C}"/>
              </a:ext>
            </a:extLst>
          </p:cNvPr>
          <p:cNvSpPr/>
          <p:nvPr/>
        </p:nvSpPr>
        <p:spPr>
          <a:xfrm>
            <a:off x="729213" y="448235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4658EE-AC01-3A56-C4EB-CFF410F2B31A}"/>
              </a:ext>
            </a:extLst>
          </p:cNvPr>
          <p:cNvSpPr/>
          <p:nvPr/>
        </p:nvSpPr>
        <p:spPr>
          <a:xfrm>
            <a:off x="907280" y="541731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EAD99-832F-47AA-DEB1-E113ABA19874}"/>
              </a:ext>
            </a:extLst>
          </p:cNvPr>
          <p:cNvSpPr/>
          <p:nvPr/>
        </p:nvSpPr>
        <p:spPr>
          <a:xfrm>
            <a:off x="1186413" y="541731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724EDE-7279-5FA3-A323-D75FC0C3C866}"/>
              </a:ext>
            </a:extLst>
          </p:cNvPr>
          <p:cNvSpPr/>
          <p:nvPr/>
        </p:nvSpPr>
        <p:spPr>
          <a:xfrm>
            <a:off x="3488405" y="3900022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414FC6B-BACB-E76C-07F8-56CC39EDEDA7}"/>
              </a:ext>
            </a:extLst>
          </p:cNvPr>
          <p:cNvSpPr/>
          <p:nvPr/>
        </p:nvSpPr>
        <p:spPr>
          <a:xfrm>
            <a:off x="4284646" y="3986831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BF58FA-D4CA-1982-DBF4-9CC5A8139195}"/>
              </a:ext>
            </a:extLst>
          </p:cNvPr>
          <p:cNvSpPr/>
          <p:nvPr/>
        </p:nvSpPr>
        <p:spPr>
          <a:xfrm>
            <a:off x="4178768" y="4289846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D1A3B2-3CFF-6235-42A3-E532F21DB366}"/>
              </a:ext>
            </a:extLst>
          </p:cNvPr>
          <p:cNvSpPr/>
          <p:nvPr/>
        </p:nvSpPr>
        <p:spPr>
          <a:xfrm>
            <a:off x="4640781" y="448235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D93AD7-70BB-C7CA-47A0-BC21D1D382DD}"/>
              </a:ext>
            </a:extLst>
          </p:cNvPr>
          <p:cNvSpPr/>
          <p:nvPr/>
        </p:nvSpPr>
        <p:spPr>
          <a:xfrm>
            <a:off x="4034389" y="448235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AEDA516-AD6E-EECD-E792-756B731DB552}"/>
              </a:ext>
            </a:extLst>
          </p:cNvPr>
          <p:cNvSpPr/>
          <p:nvPr/>
        </p:nvSpPr>
        <p:spPr>
          <a:xfrm>
            <a:off x="4212456" y="541731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AF9603-F0BC-64C0-7F26-FC3B2359A974}"/>
              </a:ext>
            </a:extLst>
          </p:cNvPr>
          <p:cNvSpPr/>
          <p:nvPr/>
        </p:nvSpPr>
        <p:spPr>
          <a:xfrm>
            <a:off x="4491589" y="541731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4604DD3-D227-4599-1AA9-8B9F0761DE63}"/>
              </a:ext>
            </a:extLst>
          </p:cNvPr>
          <p:cNvSpPr/>
          <p:nvPr/>
        </p:nvSpPr>
        <p:spPr>
          <a:xfrm>
            <a:off x="6717380" y="3900022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78475FA-F290-13A0-D642-33DDAF12D87F}"/>
              </a:ext>
            </a:extLst>
          </p:cNvPr>
          <p:cNvSpPr/>
          <p:nvPr/>
        </p:nvSpPr>
        <p:spPr>
          <a:xfrm>
            <a:off x="8075596" y="3984061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3D232B-6732-3554-9230-261225A9F30A}"/>
              </a:ext>
            </a:extLst>
          </p:cNvPr>
          <p:cNvSpPr/>
          <p:nvPr/>
        </p:nvSpPr>
        <p:spPr>
          <a:xfrm>
            <a:off x="7969718" y="4287076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0F51173-EEBD-62D9-D294-3542824B7F92}"/>
              </a:ext>
            </a:extLst>
          </p:cNvPr>
          <p:cNvSpPr/>
          <p:nvPr/>
        </p:nvSpPr>
        <p:spPr>
          <a:xfrm>
            <a:off x="8431731" y="447958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66CE563-9B13-C266-868A-28757DBEA6FE}"/>
              </a:ext>
            </a:extLst>
          </p:cNvPr>
          <p:cNvSpPr/>
          <p:nvPr/>
        </p:nvSpPr>
        <p:spPr>
          <a:xfrm>
            <a:off x="7825339" y="447958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08081E3-1FAC-A027-B294-1C91B72075B5}"/>
              </a:ext>
            </a:extLst>
          </p:cNvPr>
          <p:cNvSpPr/>
          <p:nvPr/>
        </p:nvSpPr>
        <p:spPr>
          <a:xfrm>
            <a:off x="8003406" y="541454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668515-8C67-DAB7-FCC0-284187FDF6BE}"/>
              </a:ext>
            </a:extLst>
          </p:cNvPr>
          <p:cNvSpPr/>
          <p:nvPr/>
        </p:nvSpPr>
        <p:spPr>
          <a:xfrm>
            <a:off x="8282539" y="541454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AA92B77-892C-E7EC-298C-11A51E092645}"/>
              </a:ext>
            </a:extLst>
          </p:cNvPr>
          <p:cNvSpPr/>
          <p:nvPr/>
        </p:nvSpPr>
        <p:spPr>
          <a:xfrm>
            <a:off x="2552699" y="4327118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5566BE3-D832-313B-895B-271768D6CBF3}"/>
              </a:ext>
            </a:extLst>
          </p:cNvPr>
          <p:cNvSpPr/>
          <p:nvPr/>
        </p:nvSpPr>
        <p:spPr>
          <a:xfrm>
            <a:off x="5491514" y="4352872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25D4194-E37D-D51F-AA91-BECCF7A4B4D3}"/>
              </a:ext>
            </a:extLst>
          </p:cNvPr>
          <p:cNvSpPr/>
          <p:nvPr/>
        </p:nvSpPr>
        <p:spPr>
          <a:xfrm>
            <a:off x="8723747" y="4327118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B44483D-FCB7-4048-F5CB-A0245072CCA3}"/>
              </a:ext>
            </a:extLst>
          </p:cNvPr>
          <p:cNvSpPr/>
          <p:nvPr/>
        </p:nvSpPr>
        <p:spPr>
          <a:xfrm>
            <a:off x="9947508" y="3900022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35D4AD1-7FC5-7896-444D-6C979ACF394D}"/>
              </a:ext>
            </a:extLst>
          </p:cNvPr>
          <p:cNvSpPr/>
          <p:nvPr/>
        </p:nvSpPr>
        <p:spPr>
          <a:xfrm>
            <a:off x="11305724" y="3984061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F6C1AD-E14F-4A81-906B-1F3C57FAF076}"/>
              </a:ext>
            </a:extLst>
          </p:cNvPr>
          <p:cNvSpPr/>
          <p:nvPr/>
        </p:nvSpPr>
        <p:spPr>
          <a:xfrm>
            <a:off x="11199846" y="4287076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AD9B42-ECA2-9991-9388-1272A0B4E6F4}"/>
              </a:ext>
            </a:extLst>
          </p:cNvPr>
          <p:cNvSpPr/>
          <p:nvPr/>
        </p:nvSpPr>
        <p:spPr>
          <a:xfrm>
            <a:off x="11661859" y="447958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0C100BB-268B-8FA6-124E-D2F81A352CF7}"/>
              </a:ext>
            </a:extLst>
          </p:cNvPr>
          <p:cNvSpPr/>
          <p:nvPr/>
        </p:nvSpPr>
        <p:spPr>
          <a:xfrm>
            <a:off x="11055467" y="447958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9C658BE-8638-C9CD-11FC-B881E83A4E6F}"/>
              </a:ext>
            </a:extLst>
          </p:cNvPr>
          <p:cNvSpPr/>
          <p:nvPr/>
        </p:nvSpPr>
        <p:spPr>
          <a:xfrm>
            <a:off x="11233534" y="541454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C76FB28-C454-2BBE-B758-B498B8446675}"/>
              </a:ext>
            </a:extLst>
          </p:cNvPr>
          <p:cNvSpPr/>
          <p:nvPr/>
        </p:nvSpPr>
        <p:spPr>
          <a:xfrm>
            <a:off x="11512667" y="541454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8D89DEF-B022-8E7F-A882-48040CB139D3}"/>
              </a:ext>
            </a:extLst>
          </p:cNvPr>
          <p:cNvSpPr/>
          <p:nvPr/>
        </p:nvSpPr>
        <p:spPr>
          <a:xfrm>
            <a:off x="10711413" y="6082073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8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025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Paper Writing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2F71A-4A8A-862B-3D88-3001F0B00261}"/>
              </a:ext>
            </a:extLst>
          </p:cNvPr>
          <p:cNvSpPr txBox="1"/>
          <p:nvPr/>
        </p:nvSpPr>
        <p:spPr>
          <a:xfrm>
            <a:off x="315289" y="971411"/>
            <a:ext cx="115614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Collaborators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b="1" dirty="0">
                <a:latin typeface="Consolas" panose="020B0609020204030204" pitchFamily="49" charset="0"/>
              </a:rPr>
              <a:t>Professor Xie </a:t>
            </a:r>
            <a:r>
              <a:rPr lang="en-US" altLang="zh-CN" sz="1800" dirty="0">
                <a:latin typeface="Consolas" panose="020B0609020204030204" pitchFamily="49" charset="0"/>
              </a:rPr>
              <a:t>will provide overall guidance, but the details will mostly be up to us. He doesn't have time to get involved in hands-on revisions of wording. 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b="1" dirty="0" err="1">
                <a:latin typeface="Consolas" panose="020B0609020204030204" pitchFamily="49" charset="0"/>
              </a:rPr>
              <a:t>Yingjian</a:t>
            </a:r>
            <a:r>
              <a:rPr lang="en-US" altLang="zh-CN" sz="1800" dirty="0">
                <a:latin typeface="Consolas" panose="020B0609020204030204" pitchFamily="49" charset="0"/>
              </a:rPr>
              <a:t> is also quite busy and won't be able to help with hands-on revisions. </a:t>
            </a:r>
            <a:r>
              <a:rPr lang="en-US" altLang="zh-CN" sz="1800" dirty="0" err="1">
                <a:latin typeface="Consolas" panose="020B0609020204030204" pitchFamily="49" charset="0"/>
              </a:rPr>
              <a:t>Yingjian</a:t>
            </a:r>
            <a:r>
              <a:rPr lang="en-US" altLang="zh-CN" sz="1800" dirty="0">
                <a:latin typeface="Consolas" panose="020B0609020204030204" pitchFamily="49" charset="0"/>
              </a:rPr>
              <a:t> and I are separated by a time difference, making effective communication difficult.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b="1" dirty="0">
                <a:latin typeface="Consolas" panose="020B0609020204030204" pitchFamily="49" charset="0"/>
              </a:rPr>
              <a:t>Yida</a:t>
            </a:r>
            <a:r>
              <a:rPr lang="en-US" altLang="zh-CN" sz="1800" dirty="0">
                <a:latin typeface="Consolas" panose="020B0609020204030204" pitchFamily="49" charset="0"/>
              </a:rPr>
              <a:t> and I discussed, and he will help me complete several baselines.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There's a classmate whom I hope to involve. I want him to assist in collecting simulated signals and together we can handle the detailed revisions in writing.</a:t>
            </a:r>
          </a:p>
        </p:txBody>
      </p:sp>
    </p:spTree>
    <p:extLst>
      <p:ext uri="{BB962C8B-B14F-4D97-AF65-F5344CB8AC3E}">
        <p14:creationId xmlns:p14="http://schemas.microsoft.com/office/powerpoint/2010/main" val="2142156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555</Words>
  <Application>Microsoft Office PowerPoint</Application>
  <PresentationFormat>宽屏</PresentationFormat>
  <Paragraphs>71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3669</cp:revision>
  <dcterms:created xsi:type="dcterms:W3CDTF">2023-07-30T03:21:28Z</dcterms:created>
  <dcterms:modified xsi:type="dcterms:W3CDTF">2024-04-08T12:59:34Z</dcterms:modified>
</cp:coreProperties>
</file>